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93" r:id="rId23"/>
    <p:sldId id="291" r:id="rId24"/>
    <p:sldId id="294" r:id="rId25"/>
    <p:sldId id="281" r:id="rId26"/>
    <p:sldId id="296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085-26BD-468C-AFF1-831EB7FFE1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FFD0-68FF-48AD-900F-A2A2FE5A9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2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085-26BD-468C-AFF1-831EB7FFE1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FFD0-68FF-48AD-900F-A2A2FE5A9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0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085-26BD-468C-AFF1-831EB7FFE1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FFD0-68FF-48AD-900F-A2A2FE5A9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085-26BD-468C-AFF1-831EB7FFE1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FFD0-68FF-48AD-900F-A2A2FE5A9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8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085-26BD-468C-AFF1-831EB7FFE1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FFD0-68FF-48AD-900F-A2A2FE5A9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085-26BD-468C-AFF1-831EB7FFE1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FFD0-68FF-48AD-900F-A2A2FE5A9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66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085-26BD-468C-AFF1-831EB7FFE1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FFD0-68FF-48AD-900F-A2A2FE5A9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7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085-26BD-468C-AFF1-831EB7FFE1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FFD0-68FF-48AD-900F-A2A2FE5A9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6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085-26BD-468C-AFF1-831EB7FFE1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FFD0-68FF-48AD-900F-A2A2FE5A9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0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085-26BD-468C-AFF1-831EB7FFE1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FFD0-68FF-48AD-900F-A2A2FE5A9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085-26BD-468C-AFF1-831EB7FFE1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FFD0-68FF-48AD-900F-A2A2FE5A9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4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0F085-26BD-468C-AFF1-831EB7FFE1C4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BFFD0-68FF-48AD-900F-A2A2FE5A9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487" y="542275"/>
            <a:ext cx="2715491" cy="16297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0145" y="2239962"/>
            <a:ext cx="7167419" cy="4003819"/>
          </a:xfrm>
        </p:spPr>
        <p:txBody>
          <a:bodyPr>
            <a:noAutofit/>
          </a:bodyPr>
          <a:lstStyle/>
          <a:p>
            <a:r>
              <a:rPr lang="ru-RU" sz="4400" dirty="0"/>
              <a:t>Руководство</a:t>
            </a:r>
            <a:br>
              <a:rPr lang="ru-RU" sz="4400" dirty="0"/>
            </a:br>
            <a:r>
              <a:rPr lang="ru-RU" sz="4400" dirty="0"/>
              <a:t>по дизайн-проекту и зонированию</a:t>
            </a:r>
            <a:br>
              <a:rPr lang="ru-RU" sz="4400" dirty="0"/>
            </a:br>
            <a:r>
              <a:rPr lang="ru-RU" sz="4400" dirty="0"/>
              <a:t>образовательного пространства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Центров образования «Точка Роста» </a:t>
            </a:r>
            <a:br>
              <a:rPr lang="ru-RU" sz="2800" dirty="0"/>
            </a:br>
            <a:r>
              <a:rPr lang="ru-RU" sz="2800" dirty="0"/>
              <a:t>в рамках регионального проекта  «Современная школа» </a:t>
            </a:r>
            <a:br>
              <a:rPr lang="ru-RU" sz="2800" dirty="0"/>
            </a:br>
            <a:r>
              <a:rPr lang="ru-RU" sz="2800" dirty="0"/>
              <a:t>национального проекта «Образование» в Калужской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50109" cy="6858000"/>
          </a:xfrm>
          <a:prstGeom prst="rect">
            <a:avLst/>
          </a:prstGeom>
          <a:solidFill>
            <a:srgbClr val="E30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0" y="0"/>
            <a:ext cx="1450109" cy="13571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D5FC67-16D7-4D08-9D45-56F5C5E48C29}"/>
              </a:ext>
            </a:extLst>
          </p:cNvPr>
          <p:cNvSpPr/>
          <p:nvPr/>
        </p:nvSpPr>
        <p:spPr>
          <a:xfrm>
            <a:off x="8034057" y="6576"/>
            <a:ext cx="4157943" cy="793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№ 1 к приказу </a:t>
            </a:r>
          </a:p>
          <a:p>
            <a:pPr algn="r"/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министерства образования и науки  Калужской области</a:t>
            </a:r>
          </a:p>
          <a:p>
            <a:pPr algn="r"/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от___________№_____________</a:t>
            </a:r>
          </a:p>
        </p:txBody>
      </p:sp>
    </p:spTree>
    <p:extLst>
      <p:ext uri="{BB962C8B-B14F-4D97-AF65-F5344CB8AC3E}">
        <p14:creationId xmlns:p14="http://schemas.microsoft.com/office/powerpoint/2010/main" val="68232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047" y="1518189"/>
            <a:ext cx="3015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02  ЗОНИРОВАНИЕ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13890" y="10253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Основной сценарий размещения центра в уже сложившейся инфраструктуре школы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426" y="1979854"/>
            <a:ext cx="5276928" cy="455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9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047" y="1518189"/>
            <a:ext cx="3015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02  ЗОНИРОВАНИЕ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13890" y="10253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Основной сценарий размещения центра в уже сложившейся инфраструктуре школы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426" y="1979854"/>
            <a:ext cx="5276928" cy="455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047" y="1518189"/>
            <a:ext cx="3015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02  ЗОНИРОВАНИЕ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13890" y="102534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Варианты зонирования (на одном этаже)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60806" y="-516664"/>
            <a:ext cx="3698661" cy="94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0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047" y="1518189"/>
            <a:ext cx="3015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02  ЗОНИРОВАНИЕ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92729" y="5892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Варианты зонирования (на разных этажах)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229839" y="592940"/>
            <a:ext cx="2475160" cy="43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988610" y="568717"/>
            <a:ext cx="2426713" cy="43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566907" y="2984200"/>
            <a:ext cx="2550495" cy="47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99" y="3933537"/>
            <a:ext cx="4387273" cy="3290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047" y="1518189"/>
            <a:ext cx="3015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02  ЗОНИРОВАНИЕ </a:t>
            </a:r>
            <a:endParaRPr lang="ru-RU" sz="1050" dirty="0"/>
          </a:p>
          <a:p>
            <a:endParaRPr lang="ru-RU" sz="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821" y="617268"/>
            <a:ext cx="6188689" cy="1462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18" y="2079749"/>
            <a:ext cx="4402665" cy="33019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6574" y="2164370"/>
            <a:ext cx="3296776" cy="1684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3177"/>
            <a:ext cx="4287763" cy="32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9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12" y="197076"/>
            <a:ext cx="2715491" cy="16297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450109" cy="6858000"/>
          </a:xfrm>
          <a:prstGeom prst="rect">
            <a:avLst/>
          </a:prstGeom>
          <a:solidFill>
            <a:srgbClr val="E30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0" y="0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75849" y="1672193"/>
            <a:ext cx="8059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lain" startAt="3"/>
            </a:pPr>
            <a:r>
              <a:rPr lang="ru-RU" sz="4000" b="1" dirty="0">
                <a:solidFill>
                  <a:srgbClr val="FF0000"/>
                </a:solidFill>
              </a:rPr>
              <a:t>ДИЗАЙН ПОМЕЩЕНИЙ</a:t>
            </a: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1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03 ДИЗАЙН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66983" y="1895976"/>
            <a:ext cx="9605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800" b="1" dirty="0"/>
              <a:t>1 Определитесь с планировкой. </a:t>
            </a:r>
          </a:p>
          <a:p>
            <a:r>
              <a:rPr lang="ru-RU" sz="2000" dirty="0"/>
              <a:t>Далее приводятся типовые планировки для каждого помещения. Они носят рекомендательный характер и  могут быть видоизменены в  зависимости от конфигурации и задач помещения. Используйте планировки как базу, в них приведены все основные элементы: учительский стол и доска, рабочие места учеников, зона для практических работ, зоны для хранения оборудования, а  также специальное оборудование. При размещении рабочих столов не забывайте о  принципах их нелинейной расстановки. Определите места для размещения специального оборудования (вытяжные шкафы, мойки и т.д.), учитывайте удобство подведения коммуникаций. В оставшемся пространстве удобно разместите места для практических работ (столы для лабораторных, верстаки, стенды для робототехники и др.) — они могут располагаться в дальней части класса или сбоку от рабочих столов. Определите места для хранения. Приступайте к подготовке помещения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5248" y="551737"/>
            <a:ext cx="6486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Следуйте этим рекомендациям после выбора помещений: </a:t>
            </a:r>
          </a:p>
        </p:txBody>
      </p:sp>
    </p:spTree>
    <p:extLst>
      <p:ext uri="{BB962C8B-B14F-4D97-AF65-F5344CB8AC3E}">
        <p14:creationId xmlns:p14="http://schemas.microsoft.com/office/powerpoint/2010/main" val="1747039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03 ДИЗАЙН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66983" y="1895976"/>
            <a:ext cx="960581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800" b="1" dirty="0"/>
              <a:t>2. Лаконичный ремонт</a:t>
            </a:r>
          </a:p>
          <a:p>
            <a:r>
              <a:rPr lang="ru-RU" sz="2800" dirty="0"/>
              <a:t> </a:t>
            </a:r>
            <a:r>
              <a:rPr lang="ru-RU" dirty="0"/>
              <a:t>Образовательный центр «Точка Роста»  — светлое помещение с  лаконичным и  аккуратным дизайном, где приятно находиться.</a:t>
            </a:r>
          </a:p>
          <a:p>
            <a:r>
              <a:rPr lang="ru-RU" dirty="0"/>
              <a:t> Базовая </a:t>
            </a:r>
            <a:r>
              <a:rPr lang="ru-RU" dirty="0" err="1"/>
              <a:t>небходимость</a:t>
            </a:r>
            <a:r>
              <a:rPr lang="ru-RU" dirty="0"/>
              <a:t>: светлые окрашенные стены и белый потолок. При окраске стен зону для практических работ выделите акцентным цветом. Наиболее предпочтительный вариант потолка — простой окрашенный. Если нужно скрыть коммуникации, можно использовать подвесной потолок, в этом случае лучше всего бесшовный потолок из </a:t>
            </a:r>
            <a:r>
              <a:rPr lang="ru-RU" dirty="0" err="1"/>
              <a:t>гипсокартона</a:t>
            </a:r>
            <a:r>
              <a:rPr lang="ru-RU" dirty="0"/>
              <a:t>. Если необходимо использовать модульный потолок  — выберите вариант с минимально выраженными разделителями. Напольное покрытие выбирайте в  нейтральных серых тонах, базовый вариант  — коммерческий линолеум. Плинтус в тон покрытию, предпочтительный вариант — плинтус из МДФ. При необходимости использовать плинтус в качестве кабель-канала отдавайте предпочтение пластиковым плинтусам прямоугольной формы вместо вычурных. Двери выбирайте белого или нейтрального цвета, без филенок или сложных украшений, с простой серой фурнитурой без дополнительного декора и сложных форм. Используйте светильники в лаконичном современном дизайне, простых очертаний.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5248" y="551737"/>
            <a:ext cx="6486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Следуйте этим рекомендациям после выбора помещений: </a:t>
            </a:r>
          </a:p>
        </p:txBody>
      </p:sp>
    </p:spTree>
    <p:extLst>
      <p:ext uri="{BB962C8B-B14F-4D97-AF65-F5344CB8AC3E}">
        <p14:creationId xmlns:p14="http://schemas.microsoft.com/office/powerpoint/2010/main" val="911434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03 ДИЗАЙН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0037" y="2228485"/>
            <a:ext cx="96058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800" b="1" dirty="0"/>
              <a:t>3. Выбор мебели</a:t>
            </a:r>
          </a:p>
          <a:p>
            <a:r>
              <a:rPr lang="ru-RU" dirty="0"/>
              <a:t> Базу составляет мебель светлых тонов. Рабочие и учительские столы, а также столы для практических работ выбирайте белые или светло-серые, допускаются также светлые оттенки натурального дерева (например, беленый дуб). Избегайте мебели в густой коричневой гамме. Специальное оборудование выбирайте белого цвета, металлическое либо в нейтральных тонах. Стулья белые, красные или серые. Можно выбрать два цвета стульев и чередовать их в одном помещении для создания цветовых акцентов. В зонах для хранения можно использовать цветовые акценты более активно. Предпочтительный вариант  — сочетание белого и акцентного цветов. Не увлекайтесь яркими и активными акцентными цветами и избегайте их доминирования в интерьере.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5248" y="551737"/>
            <a:ext cx="6486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Следуйте этим рекомендациям после выбора помещений: </a:t>
            </a:r>
          </a:p>
        </p:txBody>
      </p:sp>
    </p:spTree>
    <p:extLst>
      <p:ext uri="{BB962C8B-B14F-4D97-AF65-F5344CB8AC3E}">
        <p14:creationId xmlns:p14="http://schemas.microsoft.com/office/powerpoint/2010/main" val="142607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03 ДИЗАЙН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0037" y="2228485"/>
            <a:ext cx="96058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800" b="1" dirty="0"/>
              <a:t>4. Детали и цвета</a:t>
            </a:r>
          </a:p>
          <a:p>
            <a:r>
              <a:rPr lang="ru-RU" dirty="0"/>
              <a:t>Наилучшим образом будут смотреться белые рулонные жалюзи на окнах. Прочие аксессуары, текстиль, предметы декора старайтесь подбирать также в фирменной цветовой гамме: красный, серый, серый металлик и  акцентные цвета помещений.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5248" y="551737"/>
            <a:ext cx="6486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Следуйте этим рекомендациям после выбора помещений: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7128" y="4149867"/>
            <a:ext cx="9097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Акцентные цвета не должны быть доминирующими в  интерьере. Используйте их только в качестве дополнения к основной светлой палитре. </a:t>
            </a:r>
          </a:p>
          <a:p>
            <a:endParaRPr lang="ru-RU" dirty="0"/>
          </a:p>
          <a:p>
            <a:r>
              <a:rPr lang="ru-RU" dirty="0"/>
              <a:t>Для каждого вида помещений выбран свой акцентный цвет. Ниже указаны рекомендации.</a:t>
            </a:r>
          </a:p>
        </p:txBody>
      </p:sp>
    </p:spTree>
    <p:extLst>
      <p:ext uri="{BB962C8B-B14F-4D97-AF65-F5344CB8AC3E}">
        <p14:creationId xmlns:p14="http://schemas.microsoft.com/office/powerpoint/2010/main" val="347102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12" y="197076"/>
            <a:ext cx="2715491" cy="16297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450109" cy="6858000"/>
          </a:xfrm>
          <a:prstGeom prst="rect">
            <a:avLst/>
          </a:prstGeom>
          <a:solidFill>
            <a:srgbClr val="E30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0" y="0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75849" y="1672193"/>
            <a:ext cx="805955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01 БРЕНДИРОВАНИЕ </a:t>
            </a:r>
          </a:p>
          <a:p>
            <a:endParaRPr lang="ru-RU" sz="2400" dirty="0"/>
          </a:p>
          <a:p>
            <a:r>
              <a:rPr lang="ru-RU" sz="2400" dirty="0"/>
              <a:t>Помещения центра «Точка Роста» </a:t>
            </a:r>
            <a:r>
              <a:rPr lang="ru-RU" sz="2400" dirty="0" err="1"/>
              <a:t>брендируются</a:t>
            </a:r>
            <a:r>
              <a:rPr lang="ru-RU" sz="2400" dirty="0"/>
              <a:t> фирменными стилями: «Точка Роста», национальный проект «Образование», Министерство просвещения Российской Федерации. Основные необходимые элементы, которые следует разместить при организации образовательного пространства «Точка Роста», приведены в этом разделе.</a:t>
            </a:r>
          </a:p>
        </p:txBody>
      </p:sp>
    </p:spTree>
    <p:extLst>
      <p:ext uri="{BB962C8B-B14F-4D97-AF65-F5344CB8AC3E}">
        <p14:creationId xmlns:p14="http://schemas.microsoft.com/office/powerpoint/2010/main" val="299788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369" y="5118766"/>
            <a:ext cx="2039009" cy="1660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03 ДИЗАЙН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45248" y="551737"/>
            <a:ext cx="6486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Цветовая гамма помещений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740" y="1971918"/>
            <a:ext cx="2342026" cy="1865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98740" y="1602586"/>
            <a:ext cx="3328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Стены, мебель. Акцентный цвет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074" y="3575293"/>
            <a:ext cx="2243638" cy="1673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977" y="5243611"/>
            <a:ext cx="2075225" cy="16088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40766" y="2727108"/>
            <a:ext cx="3724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Химическая (биологическая) лаборатория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40766" y="4343558"/>
            <a:ext cx="3724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Физическая лаборатория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6759" y="2305644"/>
            <a:ext cx="18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Стены кабинетов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7956" y="3672005"/>
            <a:ext cx="10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Потолки</a:t>
            </a:r>
            <a:r>
              <a:rPr lang="ru-RU" dirty="0"/>
              <a:t>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2525" y="3169875"/>
            <a:ext cx="1755147" cy="13735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6579" y="1745472"/>
            <a:ext cx="1833446" cy="148967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963544" y="5826652"/>
            <a:ext cx="1835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Рекреация.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Элементы декора</a:t>
            </a:r>
            <a:endParaRPr lang="ru-RU" sz="1050" dirty="0"/>
          </a:p>
          <a:p>
            <a:endParaRPr lang="ru-RU" sz="8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5522" y="5249118"/>
            <a:ext cx="2072689" cy="153148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98421" y="4805223"/>
            <a:ext cx="1753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Мебель, двери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642" y="5118766"/>
            <a:ext cx="1755147" cy="13735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6239" y="5162852"/>
            <a:ext cx="1611571" cy="12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34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03 ДИЗАЙН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45248" y="633361"/>
            <a:ext cx="6486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Физическая лаборатория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359" y="1786711"/>
            <a:ext cx="8111986" cy="5055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10" y="3220368"/>
            <a:ext cx="1888784" cy="14090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762" y="2927969"/>
            <a:ext cx="1771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Акцентный цвет</a:t>
            </a:r>
          </a:p>
        </p:txBody>
      </p:sp>
    </p:spTree>
    <p:extLst>
      <p:ext uri="{BB962C8B-B14F-4D97-AF65-F5344CB8AC3E}">
        <p14:creationId xmlns:p14="http://schemas.microsoft.com/office/powerpoint/2010/main" val="3033156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03 ДИЗАЙН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97625" y="525368"/>
            <a:ext cx="6486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Физическая лаборатория (визуализация)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83" y="1758094"/>
            <a:ext cx="2538283" cy="4514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516" y="5568247"/>
            <a:ext cx="1888784" cy="14090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3751" y="6189267"/>
            <a:ext cx="1771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Акцентный цвет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62" y="1978692"/>
            <a:ext cx="4669029" cy="35039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3487" y="3145498"/>
            <a:ext cx="4786920" cy="30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06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03 ДИЗАЙН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97625" y="263758"/>
            <a:ext cx="64863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Химическая (биологическая) лаборатория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Типовая планировка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900" y="3119421"/>
            <a:ext cx="1771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Акцентный цвет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926" y="1833418"/>
            <a:ext cx="9117186" cy="50245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33" y="3488753"/>
            <a:ext cx="2342026" cy="18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12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03 ДИЗАЙН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80752" y="612760"/>
            <a:ext cx="6486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Визуализация химической (биологической) лаборатории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094" y="2064251"/>
            <a:ext cx="4924801" cy="36796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544" y="1803959"/>
            <a:ext cx="3536144" cy="21370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3963" y="4054961"/>
            <a:ext cx="4236115" cy="299666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5094" y="6307776"/>
            <a:ext cx="1771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Акцентный цвет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1566" y="5374826"/>
            <a:ext cx="2342026" cy="18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1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03 ДИЗАЙН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19139" y="445347"/>
            <a:ext cx="6486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Рекреация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7171" r="69395" b="25927"/>
          <a:stretch/>
        </p:blipFill>
        <p:spPr>
          <a:xfrm>
            <a:off x="2319139" y="2204840"/>
            <a:ext cx="3356490" cy="30352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40653" y="9592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Рекреации для отдыха и совместной работы организуйте на базе библиотеки, актового зала, холла, подходящих частей проходных помещений.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655" y="5380672"/>
            <a:ext cx="118410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Здесь можно использовать красный цвет более активно: в мягкой мебели, декоре, цвете стен. </a:t>
            </a:r>
          </a:p>
          <a:p>
            <a:pPr algn="ctr"/>
            <a:endParaRPr lang="en-US" dirty="0"/>
          </a:p>
          <a:p>
            <a:pPr algn="ctr"/>
            <a:r>
              <a:rPr lang="ru-RU" dirty="0"/>
              <a:t>Выделите стену или угол помещения покраской контрастным цветом, добавьте фирменную композицию, разместите несколько ярких диванов или пуфов, уголок для игры в шахматы  — и помещение сразу станет точкой притяжения для учеников.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604" y="1899940"/>
            <a:ext cx="2990905" cy="334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52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03 ДИЗАЙН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19139" y="445347"/>
            <a:ext cx="6486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Визуализация рекреации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2226" y="2655443"/>
            <a:ext cx="4527615" cy="3395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1129" y="2064251"/>
            <a:ext cx="4120616" cy="45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03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12" y="197076"/>
            <a:ext cx="2715491" cy="16297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450109" cy="6858000"/>
          </a:xfrm>
          <a:prstGeom prst="rect">
            <a:avLst/>
          </a:prstGeom>
          <a:solidFill>
            <a:srgbClr val="E30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0" y="0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75849" y="1672193"/>
            <a:ext cx="8059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4 МЕБЕЛЬ</a:t>
            </a: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7602" y="2626300"/>
            <a:ext cx="567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/>
              <a:t>Мебель. </a:t>
            </a:r>
            <a:r>
              <a:rPr lang="ru-RU" sz="2800" dirty="0"/>
              <a:t>Общие принципы подбора</a:t>
            </a:r>
          </a:p>
        </p:txBody>
      </p:sp>
    </p:spTree>
    <p:extLst>
      <p:ext uri="{BB962C8B-B14F-4D97-AF65-F5344CB8AC3E}">
        <p14:creationId xmlns:p14="http://schemas.microsoft.com/office/powerpoint/2010/main" val="366313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04 МЕБЕЛЬ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69566" y="838451"/>
            <a:ext cx="567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Мебель. Общие принципы подбора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219" y="2340229"/>
            <a:ext cx="11439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дизайну лучше отдать предпочтение современной лаконичной мебели строгих форм и преимущественно белого цвета или цвета светлого дерева. </a:t>
            </a:r>
          </a:p>
          <a:p>
            <a:r>
              <a:rPr lang="ru-RU" dirty="0"/>
              <a:t>Для верстаков и металлической мебели подойдет светлый серый цвет. Ярким цветом лучше всего выделять мебель для зон отдыха. Допускается незначительно акцентировать цветом стеллажи, учебные стулья. </a:t>
            </a:r>
          </a:p>
          <a:p>
            <a:r>
              <a:rPr lang="ru-RU" dirty="0"/>
              <a:t>Системы хранения преимущественно должны быть закрытые. На открытых стеллажах ставится демонстрационное и постоянно используемое оборудование. Низкие стеллажи и учебные парты желательно выбирать мобильные, чтобы легко трансформировать учебный процесс (</a:t>
            </a:r>
            <a:r>
              <a:rPr lang="ru-RU" dirty="0" err="1"/>
              <a:t>подкатные</a:t>
            </a:r>
            <a:r>
              <a:rPr lang="ru-RU" dirty="0"/>
              <a:t> или достаточно легкие).</a:t>
            </a:r>
          </a:p>
          <a:p>
            <a:r>
              <a:rPr lang="ru-RU" dirty="0"/>
              <a:t> Зоны отдыха оснащаются разнообразной мягкой мебелью (диваны, кресла-мешки, пуфы). Мебель для зон отдыха нежелательно обивать </a:t>
            </a:r>
            <a:r>
              <a:rPr lang="ru-RU" dirty="0" err="1"/>
              <a:t>экокожей</a:t>
            </a:r>
            <a:r>
              <a:rPr lang="ru-RU" dirty="0"/>
              <a:t>. Гораздо приятнее внешне и тактильно пуфы из ткани. Для этого подойдет любая износостойкая ткань для общественных помещений. Не следует выбирать мебель цвета красного и темного дерева, на темном каркасе. </a:t>
            </a:r>
          </a:p>
          <a:p>
            <a:r>
              <a:rPr lang="ru-RU" dirty="0"/>
              <a:t>Углы столешниц учебных парт должны быть со </a:t>
            </a:r>
            <a:r>
              <a:rPr lang="ru-RU" dirty="0" err="1"/>
              <a:t>скруглениями</a:t>
            </a:r>
            <a:r>
              <a:rPr lang="ru-RU" dirty="0"/>
              <a:t>.</a:t>
            </a:r>
          </a:p>
          <a:p>
            <a:r>
              <a:rPr lang="ru-RU" dirty="0"/>
              <a:t> Лабораторные помещения в практических зонах следует оснащать специализированной лабораторной мебелью или производственной мебелью в зависимости от типов работ в лаборатории. </a:t>
            </a:r>
          </a:p>
        </p:txBody>
      </p:sp>
    </p:spTree>
    <p:extLst>
      <p:ext uri="{BB962C8B-B14F-4D97-AF65-F5344CB8AC3E}">
        <p14:creationId xmlns:p14="http://schemas.microsoft.com/office/powerpoint/2010/main" val="288693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04 МЕБЕЛЬ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69566" y="838451"/>
            <a:ext cx="493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Мебель. Примерные варианты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62" y="2508202"/>
            <a:ext cx="2013053" cy="1841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015" y="2409388"/>
            <a:ext cx="2190785" cy="19404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502" y="2546304"/>
            <a:ext cx="1866996" cy="1765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2381196"/>
            <a:ext cx="1917799" cy="19304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87417" y="1429516"/>
            <a:ext cx="8876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Приведенные здесь образцы не являются обязательным указанием к приобретению мебели определенных моделей и производителей. Данные примеры служат общим ориентиром на рекомендуемую стилистику.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62" y="4905263"/>
            <a:ext cx="4051508" cy="15113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1141" y="2263162"/>
            <a:ext cx="2140258" cy="20485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9853" y="4009867"/>
            <a:ext cx="1073205" cy="16510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0195" y="4457565"/>
            <a:ext cx="1851058" cy="1962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0135" y="4457565"/>
            <a:ext cx="2140060" cy="24067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5057" y="5660952"/>
            <a:ext cx="2724290" cy="13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1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12" y="197076"/>
            <a:ext cx="2715491" cy="1629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047" y="1518189"/>
            <a:ext cx="30159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01 БРЕНДИРОВАНИЕ </a:t>
            </a:r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2059" y="3451874"/>
            <a:ext cx="66690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Учебные помещения Внутри учебных помещений размещается один фирменный знак «Точка Роста» и одна информационная табличка (со знаком национального проекта «Образование» и гербом Министерства просвещения РФ).</a:t>
            </a:r>
            <a:endParaRPr lang="en-US" dirty="0"/>
          </a:p>
          <a:p>
            <a:endParaRPr lang="en-US" dirty="0"/>
          </a:p>
          <a:p>
            <a:r>
              <a:rPr lang="ru-RU" dirty="0"/>
              <a:t> Достаточно разместить фирменный знак и табличку в основных учебных помещения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ru-RU" dirty="0"/>
              <a:t>Дополнительные помещения (рекреации, библиотеки) нет необходимости </a:t>
            </a:r>
            <a:r>
              <a:rPr lang="ru-RU" dirty="0" err="1"/>
              <a:t>брендировать</a:t>
            </a:r>
            <a:r>
              <a:rPr lang="ru-RU" dirty="0"/>
              <a:t> этими элементами.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169" y="438646"/>
            <a:ext cx="4091890" cy="1556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105" y="1826830"/>
            <a:ext cx="4374340" cy="44177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562" y="1995243"/>
            <a:ext cx="3130711" cy="11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62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12" y="197076"/>
            <a:ext cx="2715491" cy="16297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450109" cy="6858000"/>
          </a:xfrm>
          <a:prstGeom prst="rect">
            <a:avLst/>
          </a:prstGeom>
          <a:solidFill>
            <a:srgbClr val="E30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0" y="0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75849" y="1672193"/>
            <a:ext cx="8059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5 НАВИГАЦИЯ</a:t>
            </a: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7603" y="2626300"/>
            <a:ext cx="7170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школе должна быть организована понятная система навигации, позволяющая детям, учителям и гостям комфортно ориентироваться и передвигаться.</a:t>
            </a:r>
          </a:p>
        </p:txBody>
      </p:sp>
    </p:spTree>
    <p:extLst>
      <p:ext uri="{BB962C8B-B14F-4D97-AF65-F5344CB8AC3E}">
        <p14:creationId xmlns:p14="http://schemas.microsoft.com/office/powerpoint/2010/main" val="3360827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05 НАВИГАЦИЯ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69566" y="838451"/>
            <a:ext cx="341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Элементы навигации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42620" y="2537737"/>
            <a:ext cx="88761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Общая схема школы с основными ориентирами или список с помещениями с указанием этажа. Поможет представить всю структуру здания. Желательно размещать на каждом этаже (для первого этажа обязательно).</a:t>
            </a:r>
          </a:p>
          <a:p>
            <a:pPr marL="457200" indent="-457200">
              <a:buAutoNum type="arabicPeriod"/>
            </a:pPr>
            <a:r>
              <a:rPr lang="ru-RU" sz="2400" dirty="0"/>
              <a:t> Поэтажный список с помещениями. Размещается на каждом этаже </a:t>
            </a:r>
          </a:p>
          <a:p>
            <a:pPr marL="457200" indent="-457200">
              <a:buFontTx/>
              <a:buAutoNum type="arabicPeriod"/>
            </a:pPr>
            <a:r>
              <a:rPr lang="ru-RU" sz="2400" dirty="0"/>
              <a:t>Обозначения этажей и лестниц (для большого здания)</a:t>
            </a:r>
          </a:p>
          <a:p>
            <a:pPr marL="457200" indent="-457200">
              <a:buAutoNum type="arabicPeriod"/>
            </a:pPr>
            <a:r>
              <a:rPr lang="ru-RU" sz="2400" dirty="0"/>
              <a:t>Указатели направления (для большого здания)</a:t>
            </a:r>
          </a:p>
          <a:p>
            <a:pPr marL="457200" indent="-457200">
              <a:buAutoNum type="arabicPeriod"/>
            </a:pPr>
            <a:r>
              <a:rPr lang="ru-RU" sz="2400" dirty="0"/>
              <a:t>Обозначения функциональных зон</a:t>
            </a:r>
          </a:p>
          <a:p>
            <a:pPr marL="457200" indent="-457200">
              <a:buAutoNum type="arabicPeriod"/>
            </a:pPr>
            <a:r>
              <a:rPr lang="ru-RU" sz="2400" dirty="0"/>
              <a:t>Обозначения кабинетов</a:t>
            </a:r>
          </a:p>
        </p:txBody>
      </p:sp>
    </p:spTree>
    <p:extLst>
      <p:ext uri="{BB962C8B-B14F-4D97-AF65-F5344CB8AC3E}">
        <p14:creationId xmlns:p14="http://schemas.microsoft.com/office/powerpoint/2010/main" val="4173961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05 НАВИГАЦИЯ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69566" y="838451"/>
            <a:ext cx="341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Элементы навигации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42620" y="2537737"/>
            <a:ext cx="88761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Общая схема школы с основными ориентирами или список с помещениями с указанием этажа. Поможет представить всю структуру здания. Желательно размещать на каждом этаже (для первого этажа обязательно).</a:t>
            </a:r>
          </a:p>
          <a:p>
            <a:pPr marL="457200" indent="-457200">
              <a:buAutoNum type="arabicPeriod"/>
            </a:pPr>
            <a:r>
              <a:rPr lang="ru-RU" sz="2400" dirty="0"/>
              <a:t> Поэтажный список с помещениями. Размещается на каждом этаже </a:t>
            </a:r>
          </a:p>
          <a:p>
            <a:pPr marL="457200" indent="-457200">
              <a:buFontTx/>
              <a:buAutoNum type="arabicPeriod"/>
            </a:pPr>
            <a:r>
              <a:rPr lang="ru-RU" sz="2400" dirty="0"/>
              <a:t>Обозначения этажей и лестниц (для большого здания)</a:t>
            </a:r>
          </a:p>
          <a:p>
            <a:pPr marL="457200" indent="-457200">
              <a:buAutoNum type="arabicPeriod"/>
            </a:pPr>
            <a:r>
              <a:rPr lang="ru-RU" sz="2400" dirty="0"/>
              <a:t>Указатели направления (для большого здания)</a:t>
            </a:r>
          </a:p>
          <a:p>
            <a:pPr marL="457200" indent="-457200">
              <a:buAutoNum type="arabicPeriod"/>
            </a:pPr>
            <a:r>
              <a:rPr lang="ru-RU" sz="2400" dirty="0"/>
              <a:t>Обозначения функциональных зон</a:t>
            </a:r>
          </a:p>
          <a:p>
            <a:pPr marL="457200" indent="-457200">
              <a:buAutoNum type="arabicPeriod"/>
            </a:pPr>
            <a:r>
              <a:rPr lang="ru-RU" sz="2400" dirty="0"/>
              <a:t>Обозначения кабинетов</a:t>
            </a:r>
          </a:p>
        </p:txBody>
      </p:sp>
    </p:spTree>
    <p:extLst>
      <p:ext uri="{BB962C8B-B14F-4D97-AF65-F5344CB8AC3E}">
        <p14:creationId xmlns:p14="http://schemas.microsoft.com/office/powerpoint/2010/main" val="4039775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751" y="1602586"/>
            <a:ext cx="19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05 НАВИГАЦИЯ </a:t>
            </a:r>
            <a:endParaRPr lang="ru-RU" sz="1050" dirty="0"/>
          </a:p>
          <a:p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0403" y="859187"/>
            <a:ext cx="3325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Примеры навигации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51" y="2064251"/>
            <a:ext cx="3475594" cy="2319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469" y="2012432"/>
            <a:ext cx="3530732" cy="2371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" r="3427" b="12295"/>
          <a:stretch/>
        </p:blipFill>
        <p:spPr>
          <a:xfrm>
            <a:off x="2128353" y="4031672"/>
            <a:ext cx="2523123" cy="28263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89" y="2012432"/>
            <a:ext cx="3663756" cy="27478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9247" y="4265566"/>
            <a:ext cx="4137412" cy="27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4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12" y="197076"/>
            <a:ext cx="2715491" cy="1629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047" y="1518189"/>
            <a:ext cx="30159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01 БРЕНДИРОВАНИЕ </a:t>
            </a:r>
          </a:p>
          <a:p>
            <a:endParaRPr lang="ru-RU" sz="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28109"/>
          <a:stretch/>
        </p:blipFill>
        <p:spPr>
          <a:xfrm>
            <a:off x="669878" y="4054763"/>
            <a:ext cx="4557947" cy="29231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469" y="4253253"/>
            <a:ext cx="4990619" cy="27247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48851" y="1011953"/>
            <a:ext cx="61052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Правильное размещение настенного фирменного знака </a:t>
            </a:r>
          </a:p>
          <a:p>
            <a:r>
              <a:rPr lang="ru-RU" sz="1400" dirty="0"/>
              <a:t>Фирменный знак размещается на любой свободной стене после того, как благоустроено помещение. </a:t>
            </a:r>
          </a:p>
          <a:p>
            <a:r>
              <a:rPr lang="ru-RU" sz="1400" dirty="0"/>
              <a:t>Правила размещения: </a:t>
            </a:r>
          </a:p>
          <a:p>
            <a:r>
              <a:rPr lang="ru-RU" sz="1400" dirty="0"/>
              <a:t>■ не размещайте несколько фирменных знаков в помещении одновременно; ■ не нарушайте размеры, пропорции знака и техническое задание на производство; </a:t>
            </a:r>
          </a:p>
          <a:p>
            <a:r>
              <a:rPr lang="ru-RU" sz="1400" dirty="0"/>
              <a:t>■ не размещайте знак на подложке или цветном фоне, не добавляйте декоративные элементы, например, рамки или графику</a:t>
            </a:r>
          </a:p>
          <a:p>
            <a:r>
              <a:rPr lang="ru-RU" sz="1400" dirty="0"/>
              <a:t> ■ не размещайте знак по центру стены или в центре над доской;</a:t>
            </a:r>
          </a:p>
          <a:p>
            <a:r>
              <a:rPr lang="ru-RU" sz="1400" dirty="0"/>
              <a:t> ■ не используйте знак других цветов; </a:t>
            </a:r>
          </a:p>
          <a:p>
            <a:r>
              <a:rPr lang="ru-RU" sz="1400" dirty="0"/>
              <a:t>■ не нарушайте прочие правила использования знака из федерального руководства по фирменному стилю</a:t>
            </a:r>
          </a:p>
        </p:txBody>
      </p:sp>
    </p:spTree>
    <p:extLst>
      <p:ext uri="{BB962C8B-B14F-4D97-AF65-F5344CB8AC3E}">
        <p14:creationId xmlns:p14="http://schemas.microsoft.com/office/powerpoint/2010/main" val="106401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12" y="197076"/>
            <a:ext cx="2715491" cy="1629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047" y="1518189"/>
            <a:ext cx="30159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01 БРЕНДИРОВАНИЕ </a:t>
            </a:r>
          </a:p>
          <a:p>
            <a:endParaRPr lang="ru-RU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900" y="633451"/>
            <a:ext cx="6555388" cy="1361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254" y="2113922"/>
            <a:ext cx="8024558" cy="47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12" y="197076"/>
            <a:ext cx="2715491" cy="1629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047" y="1518189"/>
            <a:ext cx="30159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01 БРЕНДИРОВАНИЕ </a:t>
            </a:r>
          </a:p>
          <a:p>
            <a:endParaRPr lang="ru-RU" sz="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436" y="572655"/>
            <a:ext cx="4141962" cy="2192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913" y="2843871"/>
            <a:ext cx="7900969" cy="39249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5016" y="4001761"/>
            <a:ext cx="3075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Информационный стенд допускается с ячейками других форматов (А4, А2). </a:t>
            </a:r>
          </a:p>
        </p:txBody>
      </p:sp>
    </p:spTree>
    <p:extLst>
      <p:ext uri="{BB962C8B-B14F-4D97-AF65-F5344CB8AC3E}">
        <p14:creationId xmlns:p14="http://schemas.microsoft.com/office/powerpoint/2010/main" val="244635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12" y="197076"/>
            <a:ext cx="2715491" cy="1629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047" y="1518189"/>
            <a:ext cx="30159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01 БРЕНДИРОВАНИЕ </a:t>
            </a:r>
          </a:p>
          <a:p>
            <a:endParaRPr lang="ru-RU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437" y="479882"/>
            <a:ext cx="4684633" cy="2074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582" y="2554172"/>
            <a:ext cx="5054377" cy="41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192" y="656427"/>
            <a:ext cx="7623590" cy="6201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7"/>
          <a:stretch/>
        </p:blipFill>
        <p:spPr>
          <a:xfrm>
            <a:off x="9084012" y="126962"/>
            <a:ext cx="2715491" cy="1221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0298" t="26493" r="75854" b="50466"/>
          <a:stretch/>
        </p:blipFill>
        <p:spPr>
          <a:xfrm>
            <a:off x="442762" y="159875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047" y="1518189"/>
            <a:ext cx="30159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01 БРЕНДИРОВАНИЕ 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3039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12" y="197076"/>
            <a:ext cx="2715491" cy="16297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450109" cy="6858000"/>
          </a:xfrm>
          <a:prstGeom prst="rect">
            <a:avLst/>
          </a:prstGeom>
          <a:solidFill>
            <a:srgbClr val="E30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298" t="26493" r="75854" b="50466"/>
          <a:stretch/>
        </p:blipFill>
        <p:spPr>
          <a:xfrm>
            <a:off x="0" y="0"/>
            <a:ext cx="1450109" cy="1357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75849" y="1672193"/>
            <a:ext cx="80595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02  ЗОНИРОВАНИЕ </a:t>
            </a:r>
            <a:endParaRPr lang="ru-RU" sz="2400" dirty="0"/>
          </a:p>
          <a:p>
            <a:r>
              <a:rPr lang="ru-RU" sz="2400" dirty="0"/>
              <a:t>Раздел «02 ЗОНИРОВАНИЕ» — основополагающий, с него необходимо начинать планирование размещения центра «Точка Роста» в школе. В разделе рассмотрены общие концепции по количеству помещений, их оснащению и дизайну.</a:t>
            </a:r>
          </a:p>
        </p:txBody>
      </p:sp>
    </p:spTree>
    <p:extLst>
      <p:ext uri="{BB962C8B-B14F-4D97-AF65-F5344CB8AC3E}">
        <p14:creationId xmlns:p14="http://schemas.microsoft.com/office/powerpoint/2010/main" val="2406727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1407</Words>
  <Application>Microsoft Office PowerPoint</Application>
  <PresentationFormat>Широкоэкранный</PresentationFormat>
  <Paragraphs>127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Руководство по дизайн-проекту и зонированию образовательного пространства  Центров образования «Точка Роста»  в рамках регионального проекта  «Современная школа»  национального проекта «Образование» в Калужской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Руководство по проектированию и дизайну образовательного пространства  Центр образования «Точка Роста»  Федеральный проект «Современная школа»  национального проекта «Образование»</dc:title>
  <dc:creator>mihail markov</dc:creator>
  <cp:lastModifiedBy>Макаров Михаил Сергеевич</cp:lastModifiedBy>
  <cp:revision>24</cp:revision>
  <dcterms:created xsi:type="dcterms:W3CDTF">2022-01-14T07:53:52Z</dcterms:created>
  <dcterms:modified xsi:type="dcterms:W3CDTF">2022-01-28T05:29:51Z</dcterms:modified>
</cp:coreProperties>
</file>